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Kumbh Sans Light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Forum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KumbhSansLigh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KumbhSansLight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For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0609127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0609127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060912705_4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060912705_4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060912705_4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060912705_4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060912705_4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8060912705_4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060912705_4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8060912705_4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0bfdcb21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90bfdcb21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bfdcb21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bfdcb21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2012 study titled “Duolingo Effectiveness Study” done by Roumen Vesselinov, PhD from City University of New York &amp; John Grego, PhD from University of South Carolina found that 34 hours of Duolingo == 1 semester of Uni level language education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0609127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80609127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Skype bought by Microsoft for $8.5 billion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Meticulous Research and MarketsandMarkets, “revenue within the language learning sector jumped 32% to $8.21 billion in 2021 alone. Online services account for only 12% of the total income”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0609127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0609127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0b41f30a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0b41f30a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0bfdcb2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0bfdcb2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0b41f30a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0b41f30a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4e21b42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4e21b42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0b41f30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0b41f30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0bfdcb21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90bfdcb21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0bfdcb2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0bfdcb2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0bfdcb21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0bfdcb21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15550" y="3434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446000" y="1149013"/>
            <a:ext cx="6252000" cy="23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446000" y="3533088"/>
            <a:ext cx="6252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11"/>
          <p:cNvSpPr/>
          <p:nvPr/>
        </p:nvSpPr>
        <p:spPr>
          <a:xfrm flipH="1" rot="5400000">
            <a:off x="-2018950" y="36045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5348300" y="-1439375"/>
            <a:ext cx="2932200" cy="29322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760150" y="2288125"/>
            <a:ext cx="2248500" cy="45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subTitle"/>
          </p:nvPr>
        </p:nvSpPr>
        <p:spPr>
          <a:xfrm>
            <a:off x="760150" y="2679550"/>
            <a:ext cx="2248500" cy="13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3447725" y="2288126"/>
            <a:ext cx="2248500" cy="45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4" type="subTitle"/>
          </p:nvPr>
        </p:nvSpPr>
        <p:spPr>
          <a:xfrm>
            <a:off x="3447725" y="2679550"/>
            <a:ext cx="2248500" cy="13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6135300" y="2288126"/>
            <a:ext cx="2248500" cy="45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6" type="subTitle"/>
          </p:nvPr>
        </p:nvSpPr>
        <p:spPr>
          <a:xfrm>
            <a:off x="6135300" y="2679550"/>
            <a:ext cx="2248500" cy="13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7" type="title"/>
          </p:nvPr>
        </p:nvSpPr>
        <p:spPr>
          <a:xfrm>
            <a:off x="760150" y="1665013"/>
            <a:ext cx="2248500" cy="52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8" type="title"/>
          </p:nvPr>
        </p:nvSpPr>
        <p:spPr>
          <a:xfrm>
            <a:off x="3447725" y="1665013"/>
            <a:ext cx="2248500" cy="52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9" type="title"/>
          </p:nvPr>
        </p:nvSpPr>
        <p:spPr>
          <a:xfrm>
            <a:off x="6135300" y="1665013"/>
            <a:ext cx="2248500" cy="52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3891325" y="3228975"/>
            <a:ext cx="4539300" cy="61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807500" y="1298325"/>
            <a:ext cx="5623200" cy="181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>
            <a:off x="1289450" y="37623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-4859767">
            <a:off x="5577404" y="2364815"/>
            <a:ext cx="4487496" cy="4487496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 rot="8544091">
            <a:off x="-1682809" y="2662933"/>
            <a:ext cx="4487283" cy="4487283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3074200" y="-3692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1961250" y="1588300"/>
            <a:ext cx="5221500" cy="257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713225" y="1155850"/>
            <a:ext cx="77175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>
            <a:off x="2088366" y="33653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713225" y="1155850"/>
            <a:ext cx="77175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714863" y="1496700"/>
            <a:ext cx="3752700" cy="291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4676388" y="1496700"/>
            <a:ext cx="3752700" cy="291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/>
          <p:nvPr/>
        </p:nvSpPr>
        <p:spPr>
          <a:xfrm rot="5666408">
            <a:off x="-2053068" y="-1253758"/>
            <a:ext cx="4487368" cy="4487368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 rot="3518225">
            <a:off x="5950626" y="4356169"/>
            <a:ext cx="4047019" cy="4047019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562600" y="18752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507475" y="-32580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13225" y="1999700"/>
            <a:ext cx="4140900" cy="152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3225" y="3599900"/>
            <a:ext cx="3184500" cy="68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13225" y="886538"/>
            <a:ext cx="2590200" cy="101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b="1" sz="7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title"/>
          </p:nvPr>
        </p:nvSpPr>
        <p:spPr>
          <a:xfrm>
            <a:off x="2140800" y="640300"/>
            <a:ext cx="48624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3059250" y="1929325"/>
            <a:ext cx="30255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 flipH="1" rot="10800000">
            <a:off x="-2954750" y="-969512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1753125" y="3637525"/>
            <a:ext cx="5619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1"/>
          <p:cNvSpPr/>
          <p:nvPr/>
        </p:nvSpPr>
        <p:spPr>
          <a:xfrm rot="2401576">
            <a:off x="7313027" y="2770551"/>
            <a:ext cx="4487367" cy="4487367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 rot="-2073293">
            <a:off x="4084538" y="3295499"/>
            <a:ext cx="4487342" cy="4487342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 rot="6963581">
            <a:off x="-798458" y="-2934776"/>
            <a:ext cx="4487292" cy="448729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 rot="2401576">
            <a:off x="4060527" y="4099651"/>
            <a:ext cx="4487367" cy="4487367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3225" y="1542925"/>
            <a:ext cx="41355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 rot="-1200734">
            <a:off x="-3630814" y="-727643"/>
            <a:ext cx="4487454" cy="4487454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019125" y="1639500"/>
            <a:ext cx="3168300" cy="896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019125" y="2475950"/>
            <a:ext cx="3168300" cy="170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4956501" y="1639500"/>
            <a:ext cx="3168300" cy="896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956500" y="2475950"/>
            <a:ext cx="3168300" cy="170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flipH="1" rot="-8400043">
            <a:off x="7249785" y="-2691989"/>
            <a:ext cx="4487552" cy="448755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 rot="-8831633">
            <a:off x="6538189" y="-496757"/>
            <a:ext cx="4487282" cy="448728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1991091" y="32464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6858041" y="24036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/>
          <p:nvPr/>
        </p:nvSpPr>
        <p:spPr>
          <a:xfrm rot="7630167">
            <a:off x="-695341" y="-1987915"/>
            <a:ext cx="4487281" cy="4487281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 flipH="1" rot="10800000">
            <a:off x="6074475" y="-23486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1282950" y="487900"/>
            <a:ext cx="6578100" cy="1207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350" y="487175"/>
            <a:ext cx="77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350" y="1152475"/>
            <a:ext cx="772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1446000" y="1149013"/>
            <a:ext cx="6252000" cy="23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</a:t>
            </a:r>
            <a:r>
              <a:rPr lang="en"/>
              <a:t> Optimization: Rosetta Stone</a:t>
            </a:r>
            <a:endParaRPr/>
          </a:p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1446000" y="3533088"/>
            <a:ext cx="6252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Arman, Nathan, Thalia, Dexter, Emily</a:t>
            </a:r>
            <a:endParaRPr/>
          </a:p>
        </p:txBody>
      </p:sp>
      <p:grpSp>
        <p:nvGrpSpPr>
          <p:cNvPr id="129" name="Google Shape;129;p24"/>
          <p:cNvGrpSpPr/>
          <p:nvPr/>
        </p:nvGrpSpPr>
        <p:grpSpPr>
          <a:xfrm>
            <a:off x="-12675" y="3460300"/>
            <a:ext cx="9157005" cy="609600"/>
            <a:chOff x="-12675" y="3460300"/>
            <a:chExt cx="9150600" cy="609600"/>
          </a:xfrm>
        </p:grpSpPr>
        <p:cxnSp>
          <p:nvCxnSpPr>
            <p:cNvPr id="130" name="Google Shape;130;p24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4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3"/>
          <p:cNvGrpSpPr/>
          <p:nvPr/>
        </p:nvGrpSpPr>
        <p:grpSpPr>
          <a:xfrm>
            <a:off x="-3300" y="285638"/>
            <a:ext cx="9150600" cy="725663"/>
            <a:chOff x="-12675" y="466638"/>
            <a:chExt cx="9150600" cy="725663"/>
          </a:xfrm>
        </p:grpSpPr>
        <p:cxnSp>
          <p:nvCxnSpPr>
            <p:cNvPr id="224" name="Google Shape;224;p33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33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33"/>
          <p:cNvSpPr txBox="1"/>
          <p:nvPr>
            <p:ph type="title"/>
          </p:nvPr>
        </p:nvSpPr>
        <p:spPr>
          <a:xfrm>
            <a:off x="632850" y="286975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How?</a:t>
            </a:r>
            <a:endParaRPr sz="4400"/>
          </a:p>
        </p:txBody>
      </p:sp>
      <p:sp>
        <p:nvSpPr>
          <p:cNvPr id="227" name="Google Shape;227;p33"/>
          <p:cNvSpPr txBox="1"/>
          <p:nvPr/>
        </p:nvSpPr>
        <p:spPr>
          <a:xfrm>
            <a:off x="210975" y="1064400"/>
            <a:ext cx="40587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Email campaigns with targeted discounts during months with high subscription counts.</a:t>
            </a:r>
            <a:endParaRPr sz="2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End of year ad campaign to target expiring subscribers as well as shroud discount with a holiday/new year resolution theme.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350" y="1115125"/>
            <a:ext cx="4259601" cy="38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Product Usage</a:t>
            </a: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35" name="Google Shape;235;p34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34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0" y="466650"/>
            <a:ext cx="3223125" cy="43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4572000" y="1969923"/>
            <a:ext cx="41796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Trial User Conversion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 Activity To Sub Length and Expenditure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713225" y="487900"/>
            <a:ext cx="84246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Trial User Conversion</a:t>
            </a:r>
            <a:endParaRPr/>
          </a:p>
        </p:txBody>
      </p:sp>
      <p:grpSp>
        <p:nvGrpSpPr>
          <p:cNvPr id="244" name="Google Shape;244;p35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45" name="Google Shape;245;p35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35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466650"/>
            <a:ext cx="1661138" cy="45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324" y="466650"/>
            <a:ext cx="1411001" cy="45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4192250" y="1210900"/>
            <a:ext cx="4417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Light"/>
              <a:buChar char="●"/>
            </a:pPr>
            <a:r>
              <a:rPr lang="en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Trial Users have a higher avg Expenditure compared to non trial users</a:t>
            </a:r>
            <a:endParaRPr sz="1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Light"/>
              <a:buChar char="○"/>
            </a:pPr>
            <a:r>
              <a:rPr lang="en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Chart on the Right</a:t>
            </a:r>
            <a:endParaRPr sz="1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Light"/>
              <a:buChar char="●"/>
            </a:pPr>
            <a:r>
              <a:rPr lang="en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Trial users have a lower chance to have their Subscription done.</a:t>
            </a:r>
            <a:endParaRPr sz="1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Light"/>
              <a:buChar char="○"/>
            </a:pPr>
            <a:r>
              <a:rPr lang="en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Chart on the left</a:t>
            </a:r>
            <a:endParaRPr sz="1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Creating incentives for new users to experience the trial first could lead to increased Revenue and less hesitation/flaking of their subscription.</a:t>
            </a:r>
            <a:endParaRPr sz="1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has the biggest impact in Europe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6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55" name="Google Shape;255;p36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6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36"/>
          <p:cNvSpPr txBox="1"/>
          <p:nvPr>
            <p:ph type="title"/>
          </p:nvPr>
        </p:nvSpPr>
        <p:spPr>
          <a:xfrm>
            <a:off x="-96775" y="467975"/>
            <a:ext cx="8072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 Activity To Sub Length and Expenditure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58" name="Google Shape;258;p36"/>
          <p:cNvSpPr txBox="1"/>
          <p:nvPr/>
        </p:nvSpPr>
        <p:spPr>
          <a:xfrm>
            <a:off x="593850" y="1482925"/>
            <a:ext cx="35313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●"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Tracking number of activities logged by ID. There is a large amount of the user base that never touches this app.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●"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Trend of the data shows the more someone uses the apt the lower their average purchase amount is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●"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fact “Dead Users” could be seen as a positive… :)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○"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(For Lifetime Subscribers. Activity is a negative surprisingly)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200" y="1475850"/>
            <a:ext cx="4836401" cy="36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850" y="858250"/>
            <a:ext cx="1459750" cy="1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700" y="1190975"/>
            <a:ext cx="4315751" cy="36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341850" y="1381425"/>
            <a:ext cx="3566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●"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That being said. When we exclude Lifetime users. 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Light"/>
              <a:buChar char="○"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When Activity increases The Average Purchase amount does increase.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●"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Focusing on sending email reminders to limited users to check into the app could result in those limited users subbing for longer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Light"/>
              <a:buChar char="○"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can ignore sending these to lifetime subs.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-277500" y="467975"/>
            <a:ext cx="8072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 Activity To Sub Length and Expenditure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8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76" name="Google Shape;276;p38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38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8" name="Google Shape;278;p38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</a:t>
            </a:r>
            <a:r>
              <a:rPr lang="en"/>
              <a:t> Opportunities</a:t>
            </a:r>
            <a:endParaRPr/>
          </a:p>
        </p:txBody>
      </p:sp>
      <p:sp>
        <p:nvSpPr>
          <p:cNvPr id="279" name="Google Shape;279;p38"/>
          <p:cNvSpPr txBox="1"/>
          <p:nvPr>
            <p:ph idx="1" type="subTitle"/>
          </p:nvPr>
        </p:nvSpPr>
        <p:spPr>
          <a:xfrm>
            <a:off x="571550" y="1930075"/>
            <a:ext cx="8125500" cy="25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Exploring competitor offerings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&amp;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 Ensuring continued market control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latin typeface="Forum"/>
                <a:ea typeface="Forum"/>
                <a:cs typeface="Forum"/>
                <a:sym typeface="Forum"/>
              </a:rPr>
              <a:t>Exploring Competitor Offerings</a:t>
            </a:r>
            <a:endParaRPr/>
          </a:p>
        </p:txBody>
      </p:sp>
      <p:grpSp>
        <p:nvGrpSpPr>
          <p:cNvPr id="285" name="Google Shape;285;p39"/>
          <p:cNvGrpSpPr/>
          <p:nvPr/>
        </p:nvGrpSpPr>
        <p:grpSpPr>
          <a:xfrm>
            <a:off x="-3300" y="486563"/>
            <a:ext cx="9150600" cy="725663"/>
            <a:chOff x="-12675" y="466638"/>
            <a:chExt cx="9150600" cy="725663"/>
          </a:xfrm>
        </p:grpSpPr>
        <p:cxnSp>
          <p:nvCxnSpPr>
            <p:cNvPr id="286" name="Google Shape;286;p39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39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8" name="Google Shape;288;p39"/>
          <p:cNvSpPr txBox="1"/>
          <p:nvPr/>
        </p:nvSpPr>
        <p:spPr>
          <a:xfrm>
            <a:off x="713225" y="1504025"/>
            <a:ext cx="8152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900"/>
              <a:buFont typeface="Montserrat Light"/>
              <a:buChar char="-"/>
            </a:pP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Given the mobile connected landscape today, offerings such as Duolingo, Babbel, and Memrise have grown in popularity</a:t>
            </a:r>
            <a:endParaRPr sz="19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900"/>
              <a:buFont typeface="Montserrat Light"/>
              <a:buChar char="-"/>
            </a:pP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Services such as Duolingo, Babbel, and Memrise offer </a:t>
            </a:r>
            <a:r>
              <a:rPr lang="en" sz="1900" u="sng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community engagement</a:t>
            </a: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" sz="1900" u="sng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explicitly taught grammar</a:t>
            </a: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and </a:t>
            </a:r>
            <a:r>
              <a:rPr lang="en" sz="1900" u="sng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crowdsourced knowledge</a:t>
            </a: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respectively</a:t>
            </a:r>
            <a:endParaRPr sz="19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900"/>
              <a:buFont typeface="Montserrat Light"/>
              <a:buChar char="-"/>
            </a:pP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34 hours of Duolingo equates to 1 semester of university level language education according to a 2012 study title “Duolingo Effectiveness Study”</a:t>
            </a:r>
            <a:endParaRPr sz="19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900"/>
              <a:buFont typeface="Montserrat Light"/>
              <a:buChar char="-"/>
            </a:pPr>
            <a:r>
              <a:rPr lang="en" sz="19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important to ensure that Rosetta Stone’s offerings are still competitive in the current landscape of offerings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40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94" name="Google Shape;294;p40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40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6" name="Google Shape;296;p40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latin typeface="Forum"/>
                <a:ea typeface="Forum"/>
                <a:cs typeface="Forum"/>
                <a:sym typeface="Forum"/>
              </a:rPr>
              <a:t>Ensuring Continued Market Control - A lesson in History</a:t>
            </a:r>
            <a:endParaRPr/>
          </a:p>
        </p:txBody>
      </p:sp>
      <p:sp>
        <p:nvSpPr>
          <p:cNvPr id="297" name="Google Shape;297;p40"/>
          <p:cNvSpPr txBox="1"/>
          <p:nvPr>
            <p:ph idx="1" type="subTitle"/>
          </p:nvPr>
        </p:nvSpPr>
        <p:spPr>
          <a:xfrm>
            <a:off x="571550" y="1930075"/>
            <a:ext cx="8125500" cy="25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Skype was once the leading video conference platform</a:t>
            </a:r>
            <a:endParaRPr sz="14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Skype → “video call”</a:t>
            </a:r>
            <a:endParaRPr sz="14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Due to mismanagement and company misdirection, Skype has died out and quickly replaced with Zoom</a:t>
            </a:r>
            <a:endParaRPr sz="14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“Convenient learning” is being pushed as the new standard amongst app users</a:t>
            </a:r>
            <a:endParaRPr sz="14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Revenue within the language learning sector jumped 32% to $8.21 billion in 2021 alone. Online services account for only 12% of total income</a:t>
            </a:r>
            <a:endParaRPr sz="14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Memrise and Duolingo lead in the app sectors</a:t>
            </a:r>
            <a:endParaRPr sz="14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E5DD"/>
              </a:buClr>
              <a:buSzPts val="1400"/>
              <a:buFont typeface="Montserrat Light"/>
              <a:buChar char="-"/>
            </a:pPr>
            <a:r>
              <a:rPr lang="en" sz="14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Rosetta Stone should consider expanding their app based services to compete in the growing market in addition to online web based services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1"/>
          <p:cNvGrpSpPr/>
          <p:nvPr/>
        </p:nvGrpSpPr>
        <p:grpSpPr>
          <a:xfrm>
            <a:off x="-176175" y="1981563"/>
            <a:ext cx="9150600" cy="725663"/>
            <a:chOff x="-12675" y="466638"/>
            <a:chExt cx="9150600" cy="725663"/>
          </a:xfrm>
        </p:grpSpPr>
        <p:cxnSp>
          <p:nvCxnSpPr>
            <p:cNvPr id="303" name="Google Shape;303;p41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41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5" name="Google Shape;305;p41"/>
          <p:cNvSpPr txBox="1"/>
          <p:nvPr>
            <p:ph type="title"/>
          </p:nvPr>
        </p:nvSpPr>
        <p:spPr>
          <a:xfrm>
            <a:off x="713250" y="2046425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 sz="3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91300" y="129800"/>
            <a:ext cx="82578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Plan and Data Exploration</a:t>
            </a:r>
            <a:endParaRPr/>
          </a:p>
        </p:txBody>
      </p:sp>
      <p:sp>
        <p:nvSpPr>
          <p:cNvPr id="137" name="Google Shape;137;p25"/>
          <p:cNvSpPr txBox="1"/>
          <p:nvPr>
            <p:ph idx="1" type="subTitle"/>
          </p:nvPr>
        </p:nvSpPr>
        <p:spPr>
          <a:xfrm>
            <a:off x="170750" y="1982500"/>
            <a:ext cx="3184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Performed Exploratory Data Analysis using Excel and Tableau to generate Pre-Viz around the data.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Created A Correlation Matrix to find relationships within the data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38" name="Google Shape;138;p25"/>
          <p:cNvGrpSpPr/>
          <p:nvPr/>
        </p:nvGrpSpPr>
        <p:grpSpPr>
          <a:xfrm>
            <a:off x="-6500" y="3"/>
            <a:ext cx="9157005" cy="1653788"/>
            <a:chOff x="-12675" y="413063"/>
            <a:chExt cx="9150600" cy="1653788"/>
          </a:xfrm>
        </p:grpSpPr>
        <p:cxnSp>
          <p:nvCxnSpPr>
            <p:cNvPr id="139" name="Google Shape;139;p25"/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5"/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11071" t="6690"/>
          <a:stretch/>
        </p:blipFill>
        <p:spPr>
          <a:xfrm>
            <a:off x="3963150" y="1735350"/>
            <a:ext cx="4737049" cy="31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6"/>
          <p:cNvGrpSpPr/>
          <p:nvPr/>
        </p:nvGrpSpPr>
        <p:grpSpPr>
          <a:xfrm>
            <a:off x="-223650" y="361200"/>
            <a:ext cx="9157005" cy="609600"/>
            <a:chOff x="-12675" y="3460300"/>
            <a:chExt cx="9150600" cy="609600"/>
          </a:xfrm>
        </p:grpSpPr>
        <p:cxnSp>
          <p:nvCxnSpPr>
            <p:cNvPr id="147" name="Google Shape;147;p26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6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2375550" y="2863075"/>
            <a:ext cx="5623200" cy="18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Data Engineering: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Removed App Purchase Info (denoted in data dictionary as impossible)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Converted GBP, EUR to USD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Created new metric for subscription length by taking the difference between start and expiration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Created Send to Open metric resulting in a percentage of emails opened per person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Created Open to Click metric that results in a percentage of emails opened that got clicked on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Data Combining: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Took the ID for Activity and Matched to Subscription Info. Took a Aggregate count of # of activities logged per id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Added this as a attribute for the Subscription Info.</a:t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-1844275" y="-20335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1175375" y="361200"/>
            <a:ext cx="712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44" y="0"/>
            <a:ext cx="4380854" cy="520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1081725" y="614150"/>
            <a:ext cx="37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 Amount V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Subscription Type - Lifetime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0" y="298950"/>
            <a:ext cx="7905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0" y="1365750"/>
            <a:ext cx="7620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081725" y="1613325"/>
            <a:ext cx="31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Amount V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Subscription Length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00" y="2434798"/>
            <a:ext cx="1459900" cy="26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1799425" y="2686950"/>
            <a:ext cx="202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Unique  Open Count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9926" t="0"/>
          <a:stretch/>
        </p:blipFill>
        <p:spPr>
          <a:xfrm>
            <a:off x="1130138" y="-30212"/>
            <a:ext cx="4347614" cy="520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722290" y="1867325"/>
            <a:ext cx="307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decided to veer towards 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Performing Analysis Mostly Based on Tableau and Business based research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5548700" y="851425"/>
            <a:ext cx="342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So w</a:t>
            </a:r>
            <a:r>
              <a:rPr lang="en" sz="2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hat's</a:t>
            </a:r>
            <a:r>
              <a:rPr lang="en" sz="2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the best </a:t>
            </a:r>
            <a:r>
              <a:rPr lang="en" sz="2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path</a:t>
            </a:r>
            <a:r>
              <a:rPr lang="en" sz="2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here?</a:t>
            </a:r>
            <a:endParaRPr sz="2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Subscriber Segments</a:t>
            </a:r>
            <a:endParaRPr/>
          </a:p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454850" y="3433200"/>
            <a:ext cx="2248500" cy="4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Locations of Users Based</a:t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Currency</a:t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(US, EUR, GBP)</a:t>
            </a:r>
            <a:r>
              <a:rPr lang="en"/>
              <a:t> </a:t>
            </a:r>
            <a:endParaRPr/>
          </a:p>
        </p:txBody>
      </p:sp>
      <p:sp>
        <p:nvSpPr>
          <p:cNvPr id="176" name="Google Shape;176;p29"/>
          <p:cNvSpPr txBox="1"/>
          <p:nvPr>
            <p:ph idx="3" type="subTitle"/>
          </p:nvPr>
        </p:nvSpPr>
        <p:spPr>
          <a:xfrm>
            <a:off x="3190425" y="2571749"/>
            <a:ext cx="2248500" cy="8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Platforms</a:t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Being Used</a:t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(App or Website)</a:t>
            </a:r>
            <a:endParaRPr/>
          </a:p>
        </p:txBody>
      </p:sp>
      <p:sp>
        <p:nvSpPr>
          <p:cNvPr id="177" name="Google Shape;177;p29"/>
          <p:cNvSpPr txBox="1"/>
          <p:nvPr>
            <p:ph idx="5" type="subTitle"/>
          </p:nvPr>
        </p:nvSpPr>
        <p:spPr>
          <a:xfrm>
            <a:off x="5876850" y="2411000"/>
            <a:ext cx="2617500" cy="15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Type of Plan Purchased</a:t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(Free trial user, Monthly user, </a:t>
            </a:r>
            <a:endParaRPr sz="15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Lifetime user)</a:t>
            </a:r>
            <a:endParaRPr/>
          </a:p>
        </p:txBody>
      </p:sp>
      <p:sp>
        <p:nvSpPr>
          <p:cNvPr id="178" name="Google Shape;178;p29"/>
          <p:cNvSpPr txBox="1"/>
          <p:nvPr>
            <p:ph idx="7" type="title"/>
          </p:nvPr>
        </p:nvSpPr>
        <p:spPr>
          <a:xfrm>
            <a:off x="569675" y="1665013"/>
            <a:ext cx="2248500" cy="5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29"/>
          <p:cNvSpPr txBox="1"/>
          <p:nvPr>
            <p:ph idx="8" type="title"/>
          </p:nvPr>
        </p:nvSpPr>
        <p:spPr>
          <a:xfrm>
            <a:off x="3447725" y="1665013"/>
            <a:ext cx="2248500" cy="5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0" name="Google Shape;180;p29"/>
          <p:cNvSpPr txBox="1"/>
          <p:nvPr>
            <p:ph idx="9" type="title"/>
          </p:nvPr>
        </p:nvSpPr>
        <p:spPr>
          <a:xfrm>
            <a:off x="6135300" y="1665013"/>
            <a:ext cx="2248500" cy="5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81" name="Google Shape;181;p29"/>
          <p:cNvGrpSpPr/>
          <p:nvPr/>
        </p:nvGrpSpPr>
        <p:grpSpPr>
          <a:xfrm>
            <a:off x="-12675" y="466658"/>
            <a:ext cx="9157005" cy="725663"/>
            <a:chOff x="-12675" y="466638"/>
            <a:chExt cx="9150600" cy="725663"/>
          </a:xfrm>
        </p:grpSpPr>
        <p:cxnSp>
          <p:nvCxnSpPr>
            <p:cNvPr id="182" name="Google Shape;182;p29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9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 rot="1742293">
            <a:off x="7641226" y="2805459"/>
            <a:ext cx="3870885" cy="3870885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30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190" name="Google Shape;190;p30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30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2" name="Google Shape;192;p30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Valuable Customers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1394250" y="1884900"/>
            <a:ext cx="6355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AutoNum type="arabicPeriod"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Lifetime Subscribers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AutoNum type="arabicPeriod"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Users (IOS)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AutoNum type="arabicPeriod"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US/Canada consumers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AutoNum type="arabicPeriod"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Consumers learning TAG, SVE, ENG, and ARA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1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199" name="Google Shape;199;p31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1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31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Valuable Customers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 flipH="1" rot="10800000">
            <a:off x="2286000" y="437800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257175" rotWithShape="0" algn="bl" dir="5400000" dist="104775">
              <a:schemeClr val="lt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25" y="1546013"/>
            <a:ext cx="1631725" cy="29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050" y="1546013"/>
            <a:ext cx="1631726" cy="29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5">
            <a:alphaModFix/>
          </a:blip>
          <a:srcRect b="0" l="0" r="8298" t="0"/>
          <a:stretch/>
        </p:blipFill>
        <p:spPr>
          <a:xfrm>
            <a:off x="5565450" y="1183275"/>
            <a:ext cx="3126025" cy="18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6">
            <a:alphaModFix/>
          </a:blip>
          <a:srcRect b="0" l="0" r="26964" t="7672"/>
          <a:stretch/>
        </p:blipFill>
        <p:spPr>
          <a:xfrm>
            <a:off x="5565450" y="3120450"/>
            <a:ext cx="3126024" cy="18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0975" y="1534900"/>
            <a:ext cx="1547225" cy="29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2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13" name="Google Shape;213;p32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32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5" name="Google Shape;215;p32"/>
          <p:cNvSpPr txBox="1"/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Subscribers To Upsell</a:t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0" y="1483625"/>
            <a:ext cx="6640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E5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all european subscribers, only 8.72% of subscriptions are lifetime accounts. Though the total european subscribers is dwarfed by the US, 16.68% of all US subscriptions are lifetime memberships</a:t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1E5D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1970125" y="3281813"/>
            <a:ext cx="3104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leads to a market opportunity pushing active euro subscribers to re-up with a lifetime subscription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950" y="1483625"/>
            <a:ext cx="2273000" cy="34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Elegant - Business Basic Template by Slidesgo">
  <a:themeElements>
    <a:clrScheme name="Simple Light">
      <a:dk1>
        <a:srgbClr val="000000"/>
      </a:dk1>
      <a:lt1>
        <a:srgbClr val="FFFFFF"/>
      </a:lt1>
      <a:dk2>
        <a:srgbClr val="342AD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